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2" r:id="rId5"/>
    <p:sldId id="261" r:id="rId6"/>
    <p:sldId id="264" r:id="rId7"/>
    <p:sldId id="263" r:id="rId8"/>
    <p:sldId id="267" r:id="rId9"/>
  </p:sldIdLst>
  <p:sldSz cx="9144000" cy="6858000" type="letter"/>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és Rodríguez Guerrero" initials="ARG" lastIdx="1" clrIdx="0">
    <p:extLst/>
  </p:cmAuthor>
  <p:cmAuthor id="2" name="Andrés Rodríguez Guerrero" initials="ARG [2]" lastIdx="1" clrIdx="1">
    <p:extLst/>
  </p:cmAuthor>
  <p:cmAuthor id="3" name="Andrés Rodríguez Guerrero" initials="ARG [3]" lastIdx="1" clrIdx="2">
    <p:extLst/>
  </p:cmAuthor>
  <p:cmAuthor id="4" name="Andrés Rodríguez Guerrero" initials="ARG [4]" lastIdx="1" clrIdx="3">
    <p:extLst/>
  </p:cmAuthor>
  <p:cmAuthor id="5" name="Andrés Rodríguez Guerrero" initials="ARG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43"/>
    <p:restoredTop sz="94751"/>
  </p:normalViewPr>
  <p:slideViewPr>
    <p:cSldViewPr snapToGrid="0" snapToObjects="1">
      <p:cViewPr varScale="1">
        <p:scale>
          <a:sx n="80" d="100"/>
          <a:sy n="80"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31EDAD14-BDB3-6245-80E9-AAEA8BA28DB1}" type="datetimeFigureOut">
              <a:rPr lang="es-ES_tradnl" smtClean="0"/>
              <a:t>22/12/2017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D97B81B-48E7-2947-B421-4B4423F5B948}" type="slidenum">
              <a:rPr lang="es-ES_tradnl" smtClean="0"/>
              <a:t>‹Nº›</a:t>
            </a:fld>
            <a:endParaRPr lang="es-ES_tradnl"/>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31EDAD14-BDB3-6245-80E9-AAEA8BA28DB1}" type="datetimeFigureOut">
              <a:rPr lang="es-ES_tradnl" smtClean="0"/>
              <a:t>22/12/2017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D97B81B-48E7-2947-B421-4B4423F5B948}"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_tradnl"/>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31EDAD14-BDB3-6245-80E9-AAEA8BA28DB1}" type="datetimeFigureOut">
              <a:rPr lang="es-ES_tradnl" smtClean="0"/>
              <a:t>22/12/2017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D97B81B-48E7-2947-B421-4B4423F5B948}"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31EDAD14-BDB3-6245-80E9-AAEA8BA28DB1}" type="datetimeFigureOut">
              <a:rPr lang="es-ES_tradnl" smtClean="0"/>
              <a:t>22/12/2017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D97B81B-48E7-2947-B421-4B4423F5B948}"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Date Placeholder 3"/>
          <p:cNvSpPr>
            <a:spLocks noGrp="1"/>
          </p:cNvSpPr>
          <p:nvPr>
            <p:ph type="dt" sz="half" idx="10"/>
          </p:nvPr>
        </p:nvSpPr>
        <p:spPr/>
        <p:txBody>
          <a:bodyPr/>
          <a:lstStyle/>
          <a:p>
            <a:fld id="{31EDAD14-BDB3-6245-80E9-AAEA8BA28DB1}" type="datetimeFigureOut">
              <a:rPr lang="es-ES_tradnl" smtClean="0"/>
              <a:t>22/12/2017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7D97B81B-48E7-2947-B421-4B4423F5B948}"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31EDAD14-BDB3-6245-80E9-AAEA8BA28DB1}" type="datetimeFigureOut">
              <a:rPr lang="es-ES_tradnl" smtClean="0"/>
              <a:t>22/12/2017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D97B81B-48E7-2947-B421-4B4423F5B948}"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31EDAD14-BDB3-6245-80E9-AAEA8BA28DB1}" type="datetimeFigureOut">
              <a:rPr lang="es-ES_tradnl" smtClean="0"/>
              <a:t>22/12/2017</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7D97B81B-48E7-2947-B421-4B4423F5B948}"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Haga clic para modificar el estilo de título del patrón</a:t>
            </a:r>
            <a:endParaRPr lang="en-US" dirty="0"/>
          </a:p>
        </p:txBody>
      </p:sp>
      <p:sp>
        <p:nvSpPr>
          <p:cNvPr id="3" name="Date Placeholder 2"/>
          <p:cNvSpPr>
            <a:spLocks noGrp="1"/>
          </p:cNvSpPr>
          <p:nvPr>
            <p:ph type="dt" sz="half" idx="10"/>
          </p:nvPr>
        </p:nvSpPr>
        <p:spPr/>
        <p:txBody>
          <a:bodyPr/>
          <a:lstStyle/>
          <a:p>
            <a:fld id="{31EDAD14-BDB3-6245-80E9-AAEA8BA28DB1}" type="datetimeFigureOut">
              <a:rPr lang="es-ES_tradnl" smtClean="0"/>
              <a:t>22/12/2017</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7D97B81B-48E7-2947-B421-4B4423F5B948}"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DAD14-BDB3-6245-80E9-AAEA8BA28DB1}" type="datetimeFigureOut">
              <a:rPr lang="es-ES_tradnl" smtClean="0"/>
              <a:t>22/12/2017</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7D97B81B-48E7-2947-B421-4B4423F5B948}"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Date Placeholder 4"/>
          <p:cNvSpPr>
            <a:spLocks noGrp="1"/>
          </p:cNvSpPr>
          <p:nvPr>
            <p:ph type="dt" sz="half" idx="10"/>
          </p:nvPr>
        </p:nvSpPr>
        <p:spPr/>
        <p:txBody>
          <a:bodyPr/>
          <a:lstStyle/>
          <a:p>
            <a:fld id="{31EDAD14-BDB3-6245-80E9-AAEA8BA28DB1}" type="datetimeFigureOut">
              <a:rPr lang="es-ES_tradnl" smtClean="0"/>
              <a:t>22/12/2017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D97B81B-48E7-2947-B421-4B4423F5B948}"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Date Placeholder 4"/>
          <p:cNvSpPr>
            <a:spLocks noGrp="1"/>
          </p:cNvSpPr>
          <p:nvPr>
            <p:ph type="dt" sz="half" idx="10"/>
          </p:nvPr>
        </p:nvSpPr>
        <p:spPr/>
        <p:txBody>
          <a:bodyPr/>
          <a:lstStyle/>
          <a:p>
            <a:fld id="{31EDAD14-BDB3-6245-80E9-AAEA8BA28DB1}" type="datetimeFigureOut">
              <a:rPr lang="es-ES_tradnl" smtClean="0"/>
              <a:t>22/12/2017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7D97B81B-48E7-2947-B421-4B4423F5B948}"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DAD14-BDB3-6245-80E9-AAEA8BA28DB1}" type="datetimeFigureOut">
              <a:rPr lang="es-ES_tradnl" smtClean="0"/>
              <a:t>22/12/2017</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7B81B-48E7-2947-B421-4B4423F5B948}" type="slidenum">
              <a:rPr lang="es-ES_tradnl" smtClean="0"/>
              <a:t>‹Nº›</a:t>
            </a:fld>
            <a:endParaRPr lang="es-ES_tradnl"/>
          </a:p>
        </p:txBody>
      </p:sp>
    </p:spTree>
    <p:extLst>
      <p:ext uri="{BB962C8B-B14F-4D97-AF65-F5344CB8AC3E}">
        <p14:creationId xmlns:p14="http://schemas.microsoft.com/office/powerpoint/2010/main" val="2022549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9065F86-5F2A-43C5-93DD-99D6BB0B799A}"/>
              </a:ext>
            </a:extLst>
          </p:cNvPr>
          <p:cNvSpPr>
            <a:spLocks noGrp="1"/>
          </p:cNvSpPr>
          <p:nvPr>
            <p:ph type="ctrTitle"/>
          </p:nvPr>
        </p:nvSpPr>
        <p:spPr>
          <a:xfrm>
            <a:off x="252663" y="1386704"/>
            <a:ext cx="8638673" cy="538829"/>
          </a:xfrm>
        </p:spPr>
        <p:txBody>
          <a:bodyPr>
            <a:noAutofit/>
          </a:bodyPr>
          <a:lstStyle/>
          <a:p>
            <a:r>
              <a:rPr lang="es-CO" sz="3600" b="1" dirty="0">
                <a:latin typeface="Arial" panose="020B0604020202020204" pitchFamily="34" charset="0"/>
                <a:cs typeface="Arial" panose="020B0604020202020204" pitchFamily="34" charset="0"/>
              </a:rPr>
              <a:t>Piratería terrestre en Colombia</a:t>
            </a:r>
            <a:r>
              <a:rPr lang="es-CO" sz="3200" b="1" dirty="0">
                <a:latin typeface="Arial" panose="020B0604020202020204" pitchFamily="34" charset="0"/>
                <a:cs typeface="Arial" panose="020B0604020202020204" pitchFamily="34" charset="0"/>
              </a:rPr>
              <a:t>                                                          </a:t>
            </a:r>
            <a:endParaRPr lang="es-CO" dirty="0"/>
          </a:p>
        </p:txBody>
      </p:sp>
      <p:sp>
        <p:nvSpPr>
          <p:cNvPr id="5" name="Subtítulo 4">
            <a:extLst>
              <a:ext uri="{FF2B5EF4-FFF2-40B4-BE49-F238E27FC236}">
                <a16:creationId xmlns:a16="http://schemas.microsoft.com/office/drawing/2014/main" id="{6D5166B6-F425-467D-9E8E-72F19522990E}"/>
              </a:ext>
            </a:extLst>
          </p:cNvPr>
          <p:cNvSpPr>
            <a:spLocks noGrp="1"/>
          </p:cNvSpPr>
          <p:nvPr>
            <p:ph type="subTitle" idx="1"/>
          </p:nvPr>
        </p:nvSpPr>
        <p:spPr>
          <a:xfrm>
            <a:off x="1143000" y="2249905"/>
            <a:ext cx="6858000" cy="2911643"/>
          </a:xfrm>
        </p:spPr>
        <p:txBody>
          <a:bodyPr>
            <a:normAutofit/>
          </a:bodyPr>
          <a:lstStyle/>
          <a:p>
            <a:pPr algn="just"/>
            <a:r>
              <a:rPr lang="es-CO" sz="1300" dirty="0">
                <a:latin typeface="Arial" panose="020B0604020202020204" pitchFamily="34" charset="0"/>
                <a:cs typeface="Arial" panose="020B0604020202020204" pitchFamily="34" charset="0"/>
              </a:rPr>
              <a:t>La inseguridad en el transporte terrestre es un flagelo real en todo el territorio nacional, así como a nivel global; constituyéndose en una grave amenaza para la economía del país, sector industrial, el gremio transportador y para la vida e integridad de los conductores que se dedican a esta actividad.</a:t>
            </a:r>
          </a:p>
          <a:p>
            <a:pPr algn="just"/>
            <a:r>
              <a:rPr lang="es-CO" sz="1300" dirty="0">
                <a:latin typeface="Arial" panose="020B0604020202020204" pitchFamily="34" charset="0"/>
                <a:cs typeface="Arial" panose="020B0604020202020204" pitchFamily="34" charset="0"/>
              </a:rPr>
              <a:t>Su desarrollo se debe a las facilidades que se tienen para cometer el delito por la excesiva confianza de los transportadores, falta de controles efectivos de las vías, el mal estado de las carreteras, la accidentada topografía y en muchos casos, por la complicidad de los mismos conductores, personal de apoyo, personal de seguridad y custodia, todos ellos encargados del cuidado de las mercancías y vehículos.</a:t>
            </a:r>
          </a:p>
          <a:p>
            <a:endParaRPr lang="es-CO" dirty="0"/>
          </a:p>
        </p:txBody>
      </p:sp>
      <p:pic>
        <p:nvPicPr>
          <p:cNvPr id="3" name="Imagen 2">
            <a:extLst>
              <a:ext uri="{FF2B5EF4-FFF2-40B4-BE49-F238E27FC236}">
                <a16:creationId xmlns:a16="http://schemas.microsoft.com/office/drawing/2014/main" id="{302A3F28-3955-4EF4-80B9-7AEB2483F1E9}"/>
              </a:ext>
            </a:extLst>
          </p:cNvPr>
          <p:cNvPicPr>
            <a:picLocks noChangeAspect="1"/>
          </p:cNvPicPr>
          <p:nvPr/>
        </p:nvPicPr>
        <p:blipFill>
          <a:blip r:embed="rId2"/>
          <a:stretch>
            <a:fillRect/>
          </a:stretch>
        </p:blipFill>
        <p:spPr>
          <a:xfrm>
            <a:off x="5062161" y="4447959"/>
            <a:ext cx="2759476" cy="1450950"/>
          </a:xfrm>
          <a:prstGeom prst="rect">
            <a:avLst/>
          </a:prstGeom>
        </p:spPr>
      </p:pic>
      <p:pic>
        <p:nvPicPr>
          <p:cNvPr id="8" name="Imagen 7">
            <a:extLst>
              <a:ext uri="{FF2B5EF4-FFF2-40B4-BE49-F238E27FC236}">
                <a16:creationId xmlns:a16="http://schemas.microsoft.com/office/drawing/2014/main" id="{823854B6-3997-48E8-9E97-00A457507C6A}"/>
              </a:ext>
            </a:extLst>
          </p:cNvPr>
          <p:cNvPicPr>
            <a:picLocks noChangeAspect="1"/>
          </p:cNvPicPr>
          <p:nvPr/>
        </p:nvPicPr>
        <p:blipFill>
          <a:blip r:embed="rId3"/>
          <a:stretch>
            <a:fillRect/>
          </a:stretch>
        </p:blipFill>
        <p:spPr>
          <a:xfrm>
            <a:off x="1528871" y="4403188"/>
            <a:ext cx="3125569" cy="1562785"/>
          </a:xfrm>
          <a:prstGeom prst="rect">
            <a:avLst/>
          </a:prstGeom>
        </p:spPr>
      </p:pic>
      <p:sp>
        <p:nvSpPr>
          <p:cNvPr id="2" name="Rectángulo 1">
            <a:extLst>
              <a:ext uri="{FF2B5EF4-FFF2-40B4-BE49-F238E27FC236}">
                <a16:creationId xmlns:a16="http://schemas.microsoft.com/office/drawing/2014/main" id="{CDC9C62D-7EA1-48AF-80C2-4C0780C30D8D}"/>
              </a:ext>
            </a:extLst>
          </p:cNvPr>
          <p:cNvSpPr/>
          <p:nvPr/>
        </p:nvSpPr>
        <p:spPr>
          <a:xfrm>
            <a:off x="1218590" y="1846159"/>
            <a:ext cx="1806905" cy="307777"/>
          </a:xfrm>
          <a:prstGeom prst="rect">
            <a:avLst/>
          </a:prstGeom>
        </p:spPr>
        <p:txBody>
          <a:bodyPr wrap="none">
            <a:spAutoFit/>
          </a:bodyPr>
          <a:lstStyle/>
          <a:p>
            <a:r>
              <a:rPr lang="es-CO" sz="1400" b="1" dirty="0">
                <a:latin typeface="Arial" panose="020B0604020202020204" pitchFamily="34" charset="0"/>
                <a:cs typeface="Arial" panose="020B0604020202020204" pitchFamily="34" charset="0"/>
              </a:rPr>
              <a:t>Diciembre de 2017 </a:t>
            </a:r>
            <a:endParaRPr lang="es-CO" sz="1400" dirty="0"/>
          </a:p>
        </p:txBody>
      </p:sp>
    </p:spTree>
    <p:extLst>
      <p:ext uri="{BB962C8B-B14F-4D97-AF65-F5344CB8AC3E}">
        <p14:creationId xmlns:p14="http://schemas.microsoft.com/office/powerpoint/2010/main" val="306333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9C711DE-543C-4D4A-8959-9BA42ADAA6F6}"/>
              </a:ext>
            </a:extLst>
          </p:cNvPr>
          <p:cNvSpPr>
            <a:spLocks noGrp="1"/>
          </p:cNvSpPr>
          <p:nvPr>
            <p:ph type="subTitle" idx="1"/>
          </p:nvPr>
        </p:nvSpPr>
        <p:spPr>
          <a:xfrm>
            <a:off x="1143000" y="1352282"/>
            <a:ext cx="6858000" cy="3905518"/>
          </a:xfrm>
        </p:spPr>
        <p:txBody>
          <a:bodyPr>
            <a:normAutofit/>
          </a:bodyPr>
          <a:lstStyle/>
          <a:p>
            <a:pPr algn="just"/>
            <a:endParaRPr lang="es-CO" sz="1300" dirty="0">
              <a:latin typeface="Arial" panose="020B0604020202020204" pitchFamily="34" charset="0"/>
              <a:cs typeface="Arial" panose="020B0604020202020204" pitchFamily="34" charset="0"/>
            </a:endParaRPr>
          </a:p>
          <a:p>
            <a:pPr algn="just"/>
            <a:r>
              <a:rPr lang="es-CO" sz="1300" dirty="0">
                <a:latin typeface="Arial" panose="020B0604020202020204" pitchFamily="34" charset="0"/>
                <a:cs typeface="Arial" panose="020B0604020202020204" pitchFamily="34" charset="0"/>
              </a:rPr>
              <a:t>En las últimas décadas se han implementado recursos, tales como GPS (externos y/o espías), Puestos de Control tanto policiales como privados (donde se revisa carga, comportamiento de conductor y su identidad), para mitigar el robo de vehículos de carga pesada, así como para mejorar la Seguridad Vial de las carreteras nacionales;  sin embargo, para los delincuentes no existen limitantes y a medida que avanza la tecnología y las autoridades aumentan sus controles y estrategias, la delincuencia igualmente va evolucionando e implementando nuevas modalidades de hurto, apoyados con herramientas tecnológicas (Inhibidores de señal), como estrategias de robo viales (Retenes, accidentes viales, intimidación en zonas de parada y </a:t>
            </a:r>
            <a:r>
              <a:rPr lang="es-CO" sz="1300" dirty="0" err="1">
                <a:latin typeface="Arial" panose="020B0604020202020204" pitchFamily="34" charset="0"/>
                <a:cs typeface="Arial" panose="020B0604020202020204" pitchFamily="34" charset="0"/>
              </a:rPr>
              <a:t>pernoctaje</a:t>
            </a:r>
            <a:r>
              <a:rPr lang="es-CO" sz="1300" dirty="0">
                <a:latin typeface="Arial" panose="020B0604020202020204" pitchFamily="34" charset="0"/>
                <a:cs typeface="Arial" panose="020B0604020202020204" pitchFamily="34" charset="0"/>
              </a:rPr>
              <a:t>) y en los embarcaderos y desembarcaderos (suplantación, auto robo), entre otras.</a:t>
            </a:r>
          </a:p>
          <a:p>
            <a:pPr algn="just"/>
            <a:r>
              <a:rPr lang="es-CO" sz="1300" dirty="0">
                <a:latin typeface="Arial" panose="020B0604020202020204" pitchFamily="34" charset="0"/>
                <a:cs typeface="Arial" panose="020B0604020202020204" pitchFamily="34" charset="0"/>
              </a:rPr>
              <a:t>En las Rutas Buenaventura – Bogotá y Cartagena – Bogotá existen puntos críticos, semi críticos estos varían según la causa del peligro como puede ser zonas de baja señal, desvíos, vías alternas o distancias muy extensas sin poblaciones activas económicamente lo que hace que estén deshabitadas por lo tanto vulnerables</a:t>
            </a:r>
            <a:r>
              <a:rPr lang="es-CO" sz="1600" dirty="0">
                <a:latin typeface="Arial" panose="020B0604020202020204" pitchFamily="34" charset="0"/>
                <a:cs typeface="Arial" panose="020B0604020202020204" pitchFamily="34" charset="0"/>
              </a:rPr>
              <a:t>.</a:t>
            </a:r>
          </a:p>
          <a:p>
            <a:pPr algn="just"/>
            <a:endParaRPr lang="es-CO" sz="1500" dirty="0">
              <a:latin typeface="Arial" panose="020B0604020202020204" pitchFamily="34" charset="0"/>
              <a:cs typeface="Arial" panose="020B0604020202020204" pitchFamily="34" charset="0"/>
            </a:endParaRPr>
          </a:p>
          <a:p>
            <a:endParaRPr lang="es-CO" dirty="0"/>
          </a:p>
        </p:txBody>
      </p:sp>
      <p:pic>
        <p:nvPicPr>
          <p:cNvPr id="7" name="Imagen 6">
            <a:extLst>
              <a:ext uri="{FF2B5EF4-FFF2-40B4-BE49-F238E27FC236}">
                <a16:creationId xmlns:a16="http://schemas.microsoft.com/office/drawing/2014/main" id="{CAE763E4-6EE3-452F-9226-2E5CE566C1C7}"/>
              </a:ext>
            </a:extLst>
          </p:cNvPr>
          <p:cNvPicPr>
            <a:picLocks noChangeAspect="1"/>
          </p:cNvPicPr>
          <p:nvPr/>
        </p:nvPicPr>
        <p:blipFill>
          <a:blip r:embed="rId2"/>
          <a:stretch>
            <a:fillRect/>
          </a:stretch>
        </p:blipFill>
        <p:spPr>
          <a:xfrm>
            <a:off x="1768641" y="4489199"/>
            <a:ext cx="2578275" cy="1556978"/>
          </a:xfrm>
          <a:prstGeom prst="rect">
            <a:avLst/>
          </a:prstGeom>
        </p:spPr>
      </p:pic>
      <p:pic>
        <p:nvPicPr>
          <p:cNvPr id="9" name="Imagen 8">
            <a:extLst>
              <a:ext uri="{FF2B5EF4-FFF2-40B4-BE49-F238E27FC236}">
                <a16:creationId xmlns:a16="http://schemas.microsoft.com/office/drawing/2014/main" id="{AF9AA317-FE56-462F-A9AF-6AFA4887AE36}"/>
              </a:ext>
            </a:extLst>
          </p:cNvPr>
          <p:cNvPicPr>
            <a:picLocks noChangeAspect="1"/>
          </p:cNvPicPr>
          <p:nvPr/>
        </p:nvPicPr>
        <p:blipFill>
          <a:blip r:embed="rId3"/>
          <a:stretch>
            <a:fillRect/>
          </a:stretch>
        </p:blipFill>
        <p:spPr>
          <a:xfrm>
            <a:off x="5247249" y="4489199"/>
            <a:ext cx="2373158" cy="1544914"/>
          </a:xfrm>
          <a:prstGeom prst="rect">
            <a:avLst/>
          </a:prstGeom>
        </p:spPr>
      </p:pic>
    </p:spTree>
    <p:extLst>
      <p:ext uri="{BB962C8B-B14F-4D97-AF65-F5344CB8AC3E}">
        <p14:creationId xmlns:p14="http://schemas.microsoft.com/office/powerpoint/2010/main" val="210058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5364E-8CAA-4EE9-92DE-6CF923A3E47F}"/>
              </a:ext>
            </a:extLst>
          </p:cNvPr>
          <p:cNvSpPr>
            <a:spLocks noGrp="1"/>
          </p:cNvSpPr>
          <p:nvPr>
            <p:ph type="ctrTitle"/>
          </p:nvPr>
        </p:nvSpPr>
        <p:spPr>
          <a:xfrm>
            <a:off x="1058778" y="842211"/>
            <a:ext cx="3188369" cy="1491915"/>
          </a:xfrm>
        </p:spPr>
        <p:txBody>
          <a:bodyPr>
            <a:noAutofit/>
          </a:bodyPr>
          <a:lstStyle/>
          <a:p>
            <a:pPr algn="l"/>
            <a:br>
              <a:rPr lang="es-CO" sz="2300" dirty="0">
                <a:latin typeface="Arial" panose="020B0604020202020204" pitchFamily="34" charset="0"/>
                <a:cs typeface="Arial" panose="020B0604020202020204" pitchFamily="34" charset="0"/>
              </a:rPr>
            </a:br>
            <a:br>
              <a:rPr lang="es-CO" sz="2300" dirty="0">
                <a:latin typeface="Arial" panose="020B0604020202020204" pitchFamily="34" charset="0"/>
                <a:cs typeface="Arial" panose="020B0604020202020204" pitchFamily="34" charset="0"/>
              </a:rPr>
            </a:br>
            <a:br>
              <a:rPr lang="es-CO" sz="2300" dirty="0">
                <a:latin typeface="Arial" panose="020B0604020202020204" pitchFamily="34" charset="0"/>
                <a:cs typeface="Arial" panose="020B0604020202020204" pitchFamily="34" charset="0"/>
              </a:rPr>
            </a:br>
            <a:r>
              <a:rPr lang="es-CO" sz="2300" dirty="0">
                <a:latin typeface="Arial" panose="020B0604020202020204" pitchFamily="34" charset="0"/>
                <a:cs typeface="Arial" panose="020B0604020202020204" pitchFamily="34" charset="0"/>
              </a:rPr>
              <a:t>Ruta </a:t>
            </a:r>
            <a:br>
              <a:rPr lang="es-CO" sz="2300" dirty="0">
                <a:latin typeface="Arial" panose="020B0604020202020204" pitchFamily="34" charset="0"/>
                <a:cs typeface="Arial" panose="020B0604020202020204" pitchFamily="34" charset="0"/>
              </a:rPr>
            </a:br>
            <a:r>
              <a:rPr lang="es-CO" sz="2300" dirty="0">
                <a:latin typeface="Arial" panose="020B0604020202020204" pitchFamily="34" charset="0"/>
                <a:cs typeface="Arial" panose="020B0604020202020204" pitchFamily="34" charset="0"/>
              </a:rPr>
              <a:t>Buenaventura - Bogotá</a:t>
            </a:r>
          </a:p>
        </p:txBody>
      </p:sp>
      <p:sp>
        <p:nvSpPr>
          <p:cNvPr id="3" name="Subtítulo 2">
            <a:extLst>
              <a:ext uri="{FF2B5EF4-FFF2-40B4-BE49-F238E27FC236}">
                <a16:creationId xmlns:a16="http://schemas.microsoft.com/office/drawing/2014/main" id="{E9C711DE-543C-4D4A-8959-9BA42ADAA6F6}"/>
              </a:ext>
            </a:extLst>
          </p:cNvPr>
          <p:cNvSpPr>
            <a:spLocks noGrp="1"/>
          </p:cNvSpPr>
          <p:nvPr>
            <p:ph type="subTitle" idx="1"/>
          </p:nvPr>
        </p:nvSpPr>
        <p:spPr>
          <a:xfrm>
            <a:off x="1143000" y="1888958"/>
            <a:ext cx="6858000" cy="3368842"/>
          </a:xfrm>
        </p:spPr>
        <p:txBody>
          <a:bodyPr/>
          <a:lstStyle/>
          <a:p>
            <a:pPr algn="just"/>
            <a:endParaRPr lang="es-CO" sz="1300" dirty="0">
              <a:latin typeface="Arial" panose="020B0604020202020204" pitchFamily="34" charset="0"/>
              <a:cs typeface="Arial" panose="020B0604020202020204" pitchFamily="34" charset="0"/>
            </a:endParaRPr>
          </a:p>
          <a:p>
            <a:endParaRPr lang="es-CO" dirty="0"/>
          </a:p>
          <a:p>
            <a:endParaRPr lang="es-CO" dirty="0"/>
          </a:p>
        </p:txBody>
      </p:sp>
      <p:graphicFrame>
        <p:nvGraphicFramePr>
          <p:cNvPr id="7" name="Tabla 6">
            <a:extLst>
              <a:ext uri="{FF2B5EF4-FFF2-40B4-BE49-F238E27FC236}">
                <a16:creationId xmlns:a16="http://schemas.microsoft.com/office/drawing/2014/main" id="{B7857B45-4451-4141-8959-2BA2E6612AEF}"/>
              </a:ext>
            </a:extLst>
          </p:cNvPr>
          <p:cNvGraphicFramePr>
            <a:graphicFrameLocks noGrp="1"/>
          </p:cNvGraphicFramePr>
          <p:nvPr>
            <p:extLst>
              <p:ext uri="{D42A27DB-BD31-4B8C-83A1-F6EECF244321}">
                <p14:modId xmlns:p14="http://schemas.microsoft.com/office/powerpoint/2010/main" val="2823809781"/>
              </p:ext>
            </p:extLst>
          </p:nvPr>
        </p:nvGraphicFramePr>
        <p:xfrm>
          <a:off x="4881093" y="1221525"/>
          <a:ext cx="3499665" cy="4791483"/>
        </p:xfrm>
        <a:graphic>
          <a:graphicData uri="http://schemas.openxmlformats.org/drawingml/2006/table">
            <a:tbl>
              <a:tblPr firstRow="1" firstCol="1" bandRow="1">
                <a:tableStyleId>{5C22544A-7EE6-4342-B048-85BDC9FD1C3A}</a:tableStyleId>
              </a:tblPr>
              <a:tblGrid>
                <a:gridCol w="1601727">
                  <a:extLst>
                    <a:ext uri="{9D8B030D-6E8A-4147-A177-3AD203B41FA5}">
                      <a16:colId xmlns:a16="http://schemas.microsoft.com/office/drawing/2014/main" val="105478426"/>
                    </a:ext>
                  </a:extLst>
                </a:gridCol>
                <a:gridCol w="1897938">
                  <a:extLst>
                    <a:ext uri="{9D8B030D-6E8A-4147-A177-3AD203B41FA5}">
                      <a16:colId xmlns:a16="http://schemas.microsoft.com/office/drawing/2014/main" val="2644239834"/>
                    </a:ext>
                  </a:extLst>
                </a:gridCol>
              </a:tblGrid>
              <a:tr h="227212">
                <a:tc>
                  <a:txBody>
                    <a:bodyPr/>
                    <a:lstStyle/>
                    <a:p>
                      <a:pPr>
                        <a:lnSpc>
                          <a:spcPct val="107000"/>
                        </a:lnSpc>
                        <a:spcAft>
                          <a:spcPts val="0"/>
                        </a:spcAft>
                      </a:pPr>
                      <a:r>
                        <a:rPr lang="es-CO" sz="1200">
                          <a:effectLst/>
                        </a:rPr>
                        <a:t>PUNTOS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dirty="0">
                          <a:effectLst/>
                        </a:rPr>
                        <a:t>MOTIVO</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4182602"/>
                  </a:ext>
                </a:extLst>
              </a:tr>
              <a:tr h="360252">
                <a:tc>
                  <a:txBody>
                    <a:bodyPr/>
                    <a:lstStyle/>
                    <a:p>
                      <a:pPr>
                        <a:lnSpc>
                          <a:spcPct val="107000"/>
                        </a:lnSpc>
                        <a:spcAft>
                          <a:spcPts val="0"/>
                        </a:spcAft>
                      </a:pPr>
                      <a:r>
                        <a:rPr lang="es-CO" sz="1200">
                          <a:effectLst/>
                        </a:rPr>
                        <a:t>Loboguerrero (vía alterna Dagua)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Área de cobertura satelital intermitente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8525918"/>
                  </a:ext>
                </a:extLst>
              </a:tr>
              <a:tr h="728632">
                <a:tc>
                  <a:txBody>
                    <a:bodyPr/>
                    <a:lstStyle/>
                    <a:p>
                      <a:pPr>
                        <a:lnSpc>
                          <a:spcPct val="107000"/>
                        </a:lnSpc>
                        <a:spcAft>
                          <a:spcPts val="0"/>
                        </a:spcAft>
                      </a:pPr>
                      <a:r>
                        <a:rPr lang="es-CO" sz="1200">
                          <a:effectLst/>
                        </a:rPr>
                        <a:t>La Uribe (vías alternas Restrepo y Zarzal)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dirty="0">
                          <a:effectLst/>
                        </a:rPr>
                        <a:t>Área de piratería, con cobertura satelital intermitente y Lugar de Pernocte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7910347"/>
                  </a:ext>
                </a:extLst>
              </a:tr>
              <a:tr h="728632">
                <a:tc>
                  <a:txBody>
                    <a:bodyPr/>
                    <a:lstStyle/>
                    <a:p>
                      <a:pPr>
                        <a:lnSpc>
                          <a:spcPct val="107000"/>
                        </a:lnSpc>
                        <a:spcAft>
                          <a:spcPts val="0"/>
                        </a:spcAft>
                      </a:pPr>
                      <a:r>
                        <a:rPr lang="es-CO" sz="1200">
                          <a:effectLst/>
                        </a:rPr>
                        <a:t>Chicoral (vía alterna Espiral- variante Girardot)</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Área de piratería, con cobertura satelital intermitente y Lugar de Pernocte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9937955"/>
                  </a:ext>
                </a:extLst>
              </a:tr>
              <a:tr h="728632">
                <a:tc>
                  <a:txBody>
                    <a:bodyPr/>
                    <a:lstStyle/>
                    <a:p>
                      <a:pPr>
                        <a:lnSpc>
                          <a:spcPct val="107000"/>
                        </a:lnSpc>
                        <a:spcAft>
                          <a:spcPts val="0"/>
                        </a:spcAft>
                      </a:pPr>
                      <a:r>
                        <a:rPr lang="es-CO" sz="1200" dirty="0">
                          <a:effectLst/>
                        </a:rPr>
                        <a:t>Granada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Área de piratería, con cobertura satelital intermitente y Lugar de Pernocte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0362530"/>
                  </a:ext>
                </a:extLst>
              </a:tr>
              <a:tr h="544442">
                <a:tc>
                  <a:txBody>
                    <a:bodyPr/>
                    <a:lstStyle/>
                    <a:p>
                      <a:pPr>
                        <a:lnSpc>
                          <a:spcPct val="107000"/>
                        </a:lnSpc>
                        <a:spcAft>
                          <a:spcPts val="0"/>
                        </a:spcAft>
                      </a:pPr>
                      <a:r>
                        <a:rPr lang="es-CO" sz="1200">
                          <a:effectLst/>
                        </a:rPr>
                        <a:t>Sector de Chusaca (Mondoñedo-Via Indumil)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Área de piratería y con cobertura satelital intermitente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3782252"/>
                  </a:ext>
                </a:extLst>
              </a:tr>
              <a:tr h="360252">
                <a:tc>
                  <a:txBody>
                    <a:bodyPr/>
                    <a:lstStyle/>
                    <a:p>
                      <a:pPr>
                        <a:lnSpc>
                          <a:spcPct val="107000"/>
                        </a:lnSpc>
                        <a:spcAft>
                          <a:spcPts val="0"/>
                        </a:spcAft>
                      </a:pPr>
                      <a:r>
                        <a:rPr lang="es-CO" sz="1200">
                          <a:effectLst/>
                        </a:rPr>
                        <a:t>Salida Buenaventura vía antigua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Por lotes baldíos y parqueaderos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3447226"/>
                  </a:ext>
                </a:extLst>
              </a:tr>
              <a:tr h="227212">
                <a:tc>
                  <a:txBody>
                    <a:bodyPr/>
                    <a:lstStyle/>
                    <a:p>
                      <a:pPr>
                        <a:lnSpc>
                          <a:spcPct val="107000"/>
                        </a:lnSpc>
                        <a:spcAft>
                          <a:spcPts val="0"/>
                        </a:spcAft>
                      </a:pPr>
                      <a:r>
                        <a:rPr lang="es-CO" sz="1200">
                          <a:effectLst/>
                        </a:rPr>
                        <a:t>Glorieta hacia Córdoba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Por desvíos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2712560"/>
                  </a:ext>
                </a:extLst>
              </a:tr>
              <a:tr h="360252">
                <a:tc>
                  <a:txBody>
                    <a:bodyPr/>
                    <a:lstStyle/>
                    <a:p>
                      <a:pPr>
                        <a:lnSpc>
                          <a:spcPct val="107000"/>
                        </a:lnSpc>
                        <a:spcAft>
                          <a:spcPts val="0"/>
                        </a:spcAft>
                      </a:pPr>
                      <a:r>
                        <a:rPr lang="es-CO" sz="1200">
                          <a:effectLst/>
                        </a:rPr>
                        <a:t>Mediacanoa (vía hacia Río Frío)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Cobertura satelital intermitente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678957"/>
                  </a:ext>
                </a:extLst>
              </a:tr>
              <a:tr h="227212">
                <a:tc>
                  <a:txBody>
                    <a:bodyPr/>
                    <a:lstStyle/>
                    <a:p>
                      <a:pPr>
                        <a:lnSpc>
                          <a:spcPct val="107000"/>
                        </a:lnSpc>
                        <a:spcAft>
                          <a:spcPts val="0"/>
                        </a:spcAft>
                      </a:pPr>
                      <a:r>
                        <a:rPr lang="es-CO" sz="1200">
                          <a:effectLst/>
                        </a:rPr>
                        <a:t>Chinauta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dirty="0">
                          <a:effectLst/>
                        </a:rPr>
                        <a:t>Lugar de Pernocte</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4940322"/>
                  </a:ext>
                </a:extLst>
              </a:tr>
            </a:tbl>
          </a:graphicData>
        </a:graphic>
      </p:graphicFrame>
      <p:pic>
        <p:nvPicPr>
          <p:cNvPr id="8" name="Imagen 7">
            <a:extLst>
              <a:ext uri="{FF2B5EF4-FFF2-40B4-BE49-F238E27FC236}">
                <a16:creationId xmlns:a16="http://schemas.microsoft.com/office/drawing/2014/main" id="{674E0EB2-E3ED-4708-A06B-66972DC039F2}"/>
              </a:ext>
            </a:extLst>
          </p:cNvPr>
          <p:cNvPicPr>
            <a:picLocks noChangeAspect="1"/>
          </p:cNvPicPr>
          <p:nvPr/>
        </p:nvPicPr>
        <p:blipFill>
          <a:blip r:embed="rId2"/>
          <a:stretch>
            <a:fillRect/>
          </a:stretch>
        </p:blipFill>
        <p:spPr>
          <a:xfrm>
            <a:off x="1143000" y="2556754"/>
            <a:ext cx="3556833" cy="2931213"/>
          </a:xfrm>
          <a:prstGeom prst="rect">
            <a:avLst/>
          </a:prstGeom>
        </p:spPr>
      </p:pic>
    </p:spTree>
    <p:extLst>
      <p:ext uri="{BB962C8B-B14F-4D97-AF65-F5344CB8AC3E}">
        <p14:creationId xmlns:p14="http://schemas.microsoft.com/office/powerpoint/2010/main" val="37709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9C711DE-543C-4D4A-8959-9BA42ADAA6F6}"/>
              </a:ext>
            </a:extLst>
          </p:cNvPr>
          <p:cNvSpPr>
            <a:spLocks noGrp="1"/>
          </p:cNvSpPr>
          <p:nvPr>
            <p:ph type="subTitle" idx="1"/>
          </p:nvPr>
        </p:nvSpPr>
        <p:spPr>
          <a:xfrm>
            <a:off x="1143000" y="1034716"/>
            <a:ext cx="6858000" cy="4223084"/>
          </a:xfrm>
        </p:spPr>
        <p:txBody>
          <a:bodyPr/>
          <a:lstStyle/>
          <a:p>
            <a:pPr algn="l"/>
            <a:endParaRPr lang="es-CO" dirty="0">
              <a:latin typeface="Arial" panose="020B0604020202020204" pitchFamily="34" charset="0"/>
              <a:cs typeface="Arial" panose="020B0604020202020204" pitchFamily="34" charset="0"/>
            </a:endParaRPr>
          </a:p>
          <a:p>
            <a:pPr algn="l"/>
            <a:r>
              <a:rPr lang="es-CO" dirty="0">
                <a:latin typeface="Arial" panose="020B0604020202020204" pitchFamily="34" charset="0"/>
                <a:cs typeface="Arial" panose="020B0604020202020204" pitchFamily="34" charset="0"/>
              </a:rPr>
              <a:t>Ruta </a:t>
            </a:r>
            <a:br>
              <a:rPr lang="es-CO" dirty="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Cartagena - Bogotá</a:t>
            </a:r>
          </a:p>
          <a:p>
            <a:endParaRPr lang="es-CO" dirty="0"/>
          </a:p>
        </p:txBody>
      </p:sp>
      <p:pic>
        <p:nvPicPr>
          <p:cNvPr id="5" name="Imagen 4">
            <a:extLst>
              <a:ext uri="{FF2B5EF4-FFF2-40B4-BE49-F238E27FC236}">
                <a16:creationId xmlns:a16="http://schemas.microsoft.com/office/drawing/2014/main" id="{5D51A155-70B5-4A21-A048-D80FF36B0FC2}"/>
              </a:ext>
            </a:extLst>
          </p:cNvPr>
          <p:cNvPicPr>
            <a:picLocks noChangeAspect="1"/>
          </p:cNvPicPr>
          <p:nvPr/>
        </p:nvPicPr>
        <p:blipFill>
          <a:blip r:embed="rId2"/>
          <a:stretch>
            <a:fillRect/>
          </a:stretch>
        </p:blipFill>
        <p:spPr>
          <a:xfrm>
            <a:off x="1198964" y="2394283"/>
            <a:ext cx="2924293" cy="3615489"/>
          </a:xfrm>
          <a:prstGeom prst="rect">
            <a:avLst/>
          </a:prstGeom>
        </p:spPr>
      </p:pic>
      <p:graphicFrame>
        <p:nvGraphicFramePr>
          <p:cNvPr id="7" name="Tabla 6">
            <a:extLst>
              <a:ext uri="{FF2B5EF4-FFF2-40B4-BE49-F238E27FC236}">
                <a16:creationId xmlns:a16="http://schemas.microsoft.com/office/drawing/2014/main" id="{AB3972FD-C012-479B-B22A-457D21850E62}"/>
              </a:ext>
            </a:extLst>
          </p:cNvPr>
          <p:cNvGraphicFramePr>
            <a:graphicFrameLocks noGrp="1"/>
          </p:cNvGraphicFramePr>
          <p:nvPr>
            <p:extLst>
              <p:ext uri="{D42A27DB-BD31-4B8C-83A1-F6EECF244321}">
                <p14:modId xmlns:p14="http://schemas.microsoft.com/office/powerpoint/2010/main" val="3343048123"/>
              </p:ext>
            </p:extLst>
          </p:nvPr>
        </p:nvGraphicFramePr>
        <p:xfrm>
          <a:off x="4351857" y="1922210"/>
          <a:ext cx="4106342" cy="4087566"/>
        </p:xfrm>
        <a:graphic>
          <a:graphicData uri="http://schemas.openxmlformats.org/drawingml/2006/table">
            <a:tbl>
              <a:tblPr firstRow="1" firstCol="1" bandRow="1">
                <a:tableStyleId>{5C22544A-7EE6-4342-B048-85BDC9FD1C3A}</a:tableStyleId>
              </a:tblPr>
              <a:tblGrid>
                <a:gridCol w="1159839">
                  <a:extLst>
                    <a:ext uri="{9D8B030D-6E8A-4147-A177-3AD203B41FA5}">
                      <a16:colId xmlns:a16="http://schemas.microsoft.com/office/drawing/2014/main" val="1042794140"/>
                    </a:ext>
                  </a:extLst>
                </a:gridCol>
                <a:gridCol w="2946503">
                  <a:extLst>
                    <a:ext uri="{9D8B030D-6E8A-4147-A177-3AD203B41FA5}">
                      <a16:colId xmlns:a16="http://schemas.microsoft.com/office/drawing/2014/main" val="3307191176"/>
                    </a:ext>
                  </a:extLst>
                </a:gridCol>
              </a:tblGrid>
              <a:tr h="207949">
                <a:tc>
                  <a:txBody>
                    <a:bodyPr/>
                    <a:lstStyle/>
                    <a:p>
                      <a:pPr>
                        <a:lnSpc>
                          <a:spcPct val="107000"/>
                        </a:lnSpc>
                        <a:spcAft>
                          <a:spcPts val="0"/>
                        </a:spcAft>
                      </a:pPr>
                      <a:r>
                        <a:rPr lang="es-CO" sz="1200">
                          <a:effectLst/>
                        </a:rPr>
                        <a:t>PUNTOS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MOTIVO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6640151"/>
                  </a:ext>
                </a:extLst>
              </a:tr>
              <a:tr h="415898">
                <a:tc>
                  <a:txBody>
                    <a:bodyPr/>
                    <a:lstStyle/>
                    <a:p>
                      <a:pPr>
                        <a:lnSpc>
                          <a:spcPct val="107000"/>
                        </a:lnSpc>
                        <a:spcAft>
                          <a:spcPts val="0"/>
                        </a:spcAft>
                      </a:pPr>
                      <a:r>
                        <a:rPr lang="es-CO" sz="1200">
                          <a:effectLst/>
                        </a:rPr>
                        <a:t>Carmen de Bolívar</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Área sin cobertura satelital y de piratería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7427936"/>
                  </a:ext>
                </a:extLst>
              </a:tr>
              <a:tr h="415898">
                <a:tc>
                  <a:txBody>
                    <a:bodyPr/>
                    <a:lstStyle/>
                    <a:p>
                      <a:pPr>
                        <a:lnSpc>
                          <a:spcPct val="107000"/>
                        </a:lnSpc>
                        <a:spcAft>
                          <a:spcPts val="0"/>
                        </a:spcAft>
                      </a:pPr>
                      <a:r>
                        <a:rPr lang="es-CO" sz="1200">
                          <a:effectLst/>
                        </a:rPr>
                        <a:t>Loma Colorada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Lugar de Pernocte, con cobertura satelital intermitente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4769701"/>
                  </a:ext>
                </a:extLst>
              </a:tr>
              <a:tr h="415898">
                <a:tc>
                  <a:txBody>
                    <a:bodyPr/>
                    <a:lstStyle/>
                    <a:p>
                      <a:pPr>
                        <a:lnSpc>
                          <a:spcPct val="107000"/>
                        </a:lnSpc>
                        <a:spcAft>
                          <a:spcPts val="0"/>
                        </a:spcAft>
                      </a:pPr>
                      <a:r>
                        <a:rPr lang="es-CO" sz="1200">
                          <a:effectLst/>
                        </a:rPr>
                        <a:t>La Gómez</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Lugar de Pernocte, con cobertura satelital intermitente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5548728"/>
                  </a:ext>
                </a:extLst>
              </a:tr>
              <a:tr h="415898">
                <a:tc>
                  <a:txBody>
                    <a:bodyPr/>
                    <a:lstStyle/>
                    <a:p>
                      <a:pPr>
                        <a:lnSpc>
                          <a:spcPct val="107000"/>
                        </a:lnSpc>
                        <a:spcAft>
                          <a:spcPts val="0"/>
                        </a:spcAft>
                      </a:pPr>
                      <a:r>
                        <a:rPr lang="es-CO" sz="1200">
                          <a:effectLst/>
                        </a:rPr>
                        <a:t>La Lizama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Lugar de Pernocte, con cobertura satelital intermitente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4538345"/>
                  </a:ext>
                </a:extLst>
              </a:tr>
              <a:tr h="207949">
                <a:tc>
                  <a:txBody>
                    <a:bodyPr/>
                    <a:lstStyle/>
                    <a:p>
                      <a:pPr>
                        <a:lnSpc>
                          <a:spcPct val="107000"/>
                        </a:lnSpc>
                        <a:spcAft>
                          <a:spcPts val="0"/>
                        </a:spcAft>
                      </a:pPr>
                      <a:r>
                        <a:rPr lang="es-CO" sz="1200">
                          <a:effectLst/>
                        </a:rPr>
                        <a:t>Campo 23</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Área sin cobertura satelital y de piratería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4082309"/>
                  </a:ext>
                </a:extLst>
              </a:tr>
              <a:tr h="552433">
                <a:tc>
                  <a:txBody>
                    <a:bodyPr/>
                    <a:lstStyle/>
                    <a:p>
                      <a:pPr>
                        <a:lnSpc>
                          <a:spcPct val="107000"/>
                        </a:lnSpc>
                        <a:spcAft>
                          <a:spcPts val="0"/>
                        </a:spcAft>
                      </a:pPr>
                      <a:r>
                        <a:rPr lang="es-CO" sz="1200">
                          <a:effectLst/>
                        </a:rPr>
                        <a:t>Puerto Boyacá</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Área con cobertura satelital intermitente y de piratería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0346366"/>
                  </a:ext>
                </a:extLst>
              </a:tr>
              <a:tr h="415898">
                <a:tc>
                  <a:txBody>
                    <a:bodyPr/>
                    <a:lstStyle/>
                    <a:p>
                      <a:pPr>
                        <a:lnSpc>
                          <a:spcPct val="107000"/>
                        </a:lnSpc>
                        <a:spcAft>
                          <a:spcPts val="0"/>
                        </a:spcAft>
                      </a:pPr>
                      <a:r>
                        <a:rPr lang="es-CO" sz="1200">
                          <a:effectLst/>
                        </a:rPr>
                        <a:t>Turbana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Área de piratería, con cobertura satelital intermitente y Lugar de Pernocte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8012255"/>
                  </a:ext>
                </a:extLst>
              </a:tr>
              <a:tr h="207949">
                <a:tc>
                  <a:txBody>
                    <a:bodyPr/>
                    <a:lstStyle/>
                    <a:p>
                      <a:pPr>
                        <a:lnSpc>
                          <a:spcPct val="107000"/>
                        </a:lnSpc>
                        <a:spcAft>
                          <a:spcPts val="0"/>
                        </a:spcAft>
                      </a:pPr>
                      <a:r>
                        <a:rPr lang="es-CO" sz="1200">
                          <a:effectLst/>
                        </a:rPr>
                        <a:t>Cruz del Vizo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Por vías alterna (hacia María La Baja)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8540870"/>
                  </a:ext>
                </a:extLst>
              </a:tr>
              <a:tr h="415898">
                <a:tc>
                  <a:txBody>
                    <a:bodyPr/>
                    <a:lstStyle/>
                    <a:p>
                      <a:pPr>
                        <a:lnSpc>
                          <a:spcPct val="107000"/>
                        </a:lnSpc>
                        <a:spcAft>
                          <a:spcPts val="0"/>
                        </a:spcAft>
                      </a:pPr>
                      <a:r>
                        <a:rPr lang="es-CO" sz="1200">
                          <a:effectLst/>
                        </a:rPr>
                        <a:t>Cruce de Zambrano</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Zona de alimentación y cobertura satelital intermitente</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102817"/>
                  </a:ext>
                </a:extLst>
              </a:tr>
              <a:tr h="207949">
                <a:tc>
                  <a:txBody>
                    <a:bodyPr/>
                    <a:lstStyle/>
                    <a:p>
                      <a:pPr>
                        <a:lnSpc>
                          <a:spcPct val="107000"/>
                        </a:lnSpc>
                        <a:spcAft>
                          <a:spcPts val="0"/>
                        </a:spcAft>
                      </a:pPr>
                      <a:r>
                        <a:rPr lang="es-CO" sz="1200">
                          <a:effectLst/>
                        </a:rPr>
                        <a:t>Villeta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a:effectLst/>
                        </a:rPr>
                        <a:t>Variante hacia Nocaima</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819480"/>
                  </a:ext>
                </a:extLst>
              </a:tr>
              <a:tr h="207949">
                <a:tc>
                  <a:txBody>
                    <a:bodyPr/>
                    <a:lstStyle/>
                    <a:p>
                      <a:pPr>
                        <a:lnSpc>
                          <a:spcPct val="107000"/>
                        </a:lnSpc>
                        <a:spcAft>
                          <a:spcPts val="0"/>
                        </a:spcAft>
                      </a:pPr>
                      <a:r>
                        <a:rPr lang="es-CO" sz="1200">
                          <a:effectLst/>
                        </a:rPr>
                        <a:t>El Rosal</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CO" sz="1200" dirty="0">
                          <a:effectLst/>
                        </a:rPr>
                        <a:t>Variante hacia Mosquera</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2608629"/>
                  </a:ext>
                </a:extLst>
              </a:tr>
            </a:tbl>
          </a:graphicData>
        </a:graphic>
      </p:graphicFrame>
    </p:spTree>
    <p:extLst>
      <p:ext uri="{BB962C8B-B14F-4D97-AF65-F5344CB8AC3E}">
        <p14:creationId xmlns:p14="http://schemas.microsoft.com/office/powerpoint/2010/main" val="4170446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9C711DE-543C-4D4A-8959-9BA42ADAA6F6}"/>
              </a:ext>
            </a:extLst>
          </p:cNvPr>
          <p:cNvSpPr>
            <a:spLocks noGrp="1"/>
          </p:cNvSpPr>
          <p:nvPr>
            <p:ph type="subTitle" idx="1"/>
          </p:nvPr>
        </p:nvSpPr>
        <p:spPr>
          <a:xfrm>
            <a:off x="1143000" y="1300766"/>
            <a:ext cx="6858000" cy="3957034"/>
          </a:xfrm>
        </p:spPr>
        <p:txBody>
          <a:bodyPr>
            <a:normAutofit/>
          </a:bodyPr>
          <a:lstStyle/>
          <a:p>
            <a:pPr algn="just"/>
            <a:endParaRPr lang="es-CO" sz="1300" dirty="0">
              <a:latin typeface="Arial" panose="020B0604020202020204" pitchFamily="34" charset="0"/>
              <a:cs typeface="Arial" panose="020B0604020202020204" pitchFamily="34" charset="0"/>
            </a:endParaRPr>
          </a:p>
          <a:p>
            <a:pPr algn="just"/>
            <a:r>
              <a:rPr lang="es-CO" sz="1300" b="1" dirty="0">
                <a:latin typeface="Arial" panose="020B0604020202020204" pitchFamily="34" charset="0"/>
                <a:cs typeface="Arial" panose="020B0604020202020204" pitchFamily="34" charset="0"/>
              </a:rPr>
              <a:t>CONCLUSION</a:t>
            </a:r>
            <a:endParaRPr lang="es-CO" sz="1300" dirty="0">
              <a:latin typeface="Arial" panose="020B0604020202020204" pitchFamily="34" charset="0"/>
              <a:cs typeface="Arial" panose="020B0604020202020204" pitchFamily="34" charset="0"/>
            </a:endParaRPr>
          </a:p>
          <a:p>
            <a:pPr algn="just"/>
            <a:r>
              <a:rPr lang="es-CO" sz="1300" b="1" dirty="0">
                <a:latin typeface="Arial" panose="020B0604020202020204" pitchFamily="34" charset="0"/>
                <a:cs typeface="Arial" panose="020B0604020202020204" pitchFamily="34" charset="0"/>
              </a:rPr>
              <a:t> </a:t>
            </a:r>
            <a:endParaRPr lang="es-CO" sz="1300" dirty="0">
              <a:latin typeface="Arial" panose="020B0604020202020204" pitchFamily="34" charset="0"/>
              <a:cs typeface="Arial" panose="020B0604020202020204" pitchFamily="34" charset="0"/>
            </a:endParaRPr>
          </a:p>
          <a:p>
            <a:pPr algn="just"/>
            <a:r>
              <a:rPr lang="es-CO" sz="1300" dirty="0">
                <a:latin typeface="Arial" panose="020B0604020202020204" pitchFamily="34" charset="0"/>
                <a:cs typeface="Arial" panose="020B0604020202020204" pitchFamily="34" charset="0"/>
              </a:rPr>
              <a:t>Podemos concluir que, aunque con el paso de los años, los avances tecnológicos, la experiencia de las autoridades, transportadores y todas las estrategias desarrolladas, la delincuencia igualmente se encuentra en una constante renovación que nos exige un constante proceso de prevención y control para contrarrestar este flagelo que perjudica de una manera importante a la cadena de abastecimiento, en la economía global.</a:t>
            </a:r>
          </a:p>
          <a:p>
            <a:pPr algn="just"/>
            <a:r>
              <a:rPr lang="es-CO" sz="1300" dirty="0">
                <a:latin typeface="Arial" panose="020B0604020202020204" pitchFamily="34" charset="0"/>
                <a:cs typeface="Arial" panose="020B0604020202020204" pitchFamily="34" charset="0"/>
              </a:rPr>
              <a:t> </a:t>
            </a:r>
          </a:p>
          <a:p>
            <a:pPr algn="just"/>
            <a:r>
              <a:rPr lang="es-CO" sz="1300" dirty="0">
                <a:latin typeface="Arial" panose="020B0604020202020204" pitchFamily="34" charset="0"/>
                <a:cs typeface="Arial" panose="020B0604020202020204" pitchFamily="34" charset="0"/>
              </a:rPr>
              <a:t>Siendo una problemática general del gremio, debemos consolidar las alianzas con los proveedores, autoridades y hasta nuestros competidores para prevenir este flagelo.</a:t>
            </a:r>
          </a:p>
          <a:p>
            <a:endParaRPr lang="es-CO" dirty="0"/>
          </a:p>
        </p:txBody>
      </p:sp>
      <p:pic>
        <p:nvPicPr>
          <p:cNvPr id="5" name="Imagen 4">
            <a:extLst>
              <a:ext uri="{FF2B5EF4-FFF2-40B4-BE49-F238E27FC236}">
                <a16:creationId xmlns:a16="http://schemas.microsoft.com/office/drawing/2014/main" id="{E28AC2C8-8DE2-48FD-89B4-CFC7EA05EBAC}"/>
              </a:ext>
            </a:extLst>
          </p:cNvPr>
          <p:cNvPicPr>
            <a:picLocks noChangeAspect="1"/>
          </p:cNvPicPr>
          <p:nvPr/>
        </p:nvPicPr>
        <p:blipFill>
          <a:blip r:embed="rId2"/>
          <a:stretch>
            <a:fillRect/>
          </a:stretch>
        </p:blipFill>
        <p:spPr>
          <a:xfrm>
            <a:off x="6123546" y="4260604"/>
            <a:ext cx="1532020" cy="1458256"/>
          </a:xfrm>
          <a:prstGeom prst="rect">
            <a:avLst/>
          </a:prstGeom>
        </p:spPr>
      </p:pic>
      <p:pic>
        <p:nvPicPr>
          <p:cNvPr id="7" name="Imagen 6">
            <a:extLst>
              <a:ext uri="{FF2B5EF4-FFF2-40B4-BE49-F238E27FC236}">
                <a16:creationId xmlns:a16="http://schemas.microsoft.com/office/drawing/2014/main" id="{D07EA9C3-3C77-4BBE-8202-888C39E7F1C1}"/>
              </a:ext>
            </a:extLst>
          </p:cNvPr>
          <p:cNvPicPr>
            <a:picLocks noChangeAspect="1"/>
          </p:cNvPicPr>
          <p:nvPr/>
        </p:nvPicPr>
        <p:blipFill>
          <a:blip r:embed="rId3"/>
          <a:stretch>
            <a:fillRect/>
          </a:stretch>
        </p:blipFill>
        <p:spPr>
          <a:xfrm>
            <a:off x="1936745" y="4260604"/>
            <a:ext cx="3217844" cy="1557002"/>
          </a:xfrm>
          <a:prstGeom prst="rect">
            <a:avLst/>
          </a:prstGeom>
        </p:spPr>
      </p:pic>
    </p:spTree>
    <p:extLst>
      <p:ext uri="{BB962C8B-B14F-4D97-AF65-F5344CB8AC3E}">
        <p14:creationId xmlns:p14="http://schemas.microsoft.com/office/powerpoint/2010/main" val="221338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9C711DE-543C-4D4A-8959-9BA42ADAA6F6}"/>
              </a:ext>
            </a:extLst>
          </p:cNvPr>
          <p:cNvSpPr>
            <a:spLocks noGrp="1"/>
          </p:cNvSpPr>
          <p:nvPr>
            <p:ph type="subTitle" idx="1"/>
          </p:nvPr>
        </p:nvSpPr>
        <p:spPr>
          <a:xfrm>
            <a:off x="1143000" y="1103216"/>
            <a:ext cx="6858000" cy="5016230"/>
          </a:xfrm>
        </p:spPr>
        <p:txBody>
          <a:bodyPr>
            <a:normAutofit fontScale="92500" lnSpcReduction="20000"/>
          </a:bodyPr>
          <a:lstStyle/>
          <a:p>
            <a:pPr algn="just"/>
            <a:endParaRPr lang="es-CO" sz="1300" dirty="0">
              <a:latin typeface="Arial" panose="020B0604020202020204" pitchFamily="34" charset="0"/>
              <a:cs typeface="Arial" panose="020B0604020202020204" pitchFamily="34" charset="0"/>
            </a:endParaRPr>
          </a:p>
          <a:p>
            <a:pPr algn="l"/>
            <a:r>
              <a:rPr lang="es-CO" b="1" dirty="0">
                <a:latin typeface="Arial" panose="020B0604020202020204" pitchFamily="34" charset="0"/>
                <a:cs typeface="Arial" panose="020B0604020202020204" pitchFamily="34" charset="0"/>
              </a:rPr>
              <a:t>RECOMENDACIONES</a:t>
            </a:r>
            <a:endParaRPr lang="es-CO" dirty="0">
              <a:latin typeface="Arial" panose="020B0604020202020204" pitchFamily="34" charset="0"/>
              <a:cs typeface="Arial" panose="020B0604020202020204" pitchFamily="34" charset="0"/>
            </a:endParaRPr>
          </a:p>
          <a:p>
            <a:pPr algn="l"/>
            <a:r>
              <a:rPr lang="es-CO" dirty="0">
                <a:latin typeface="Arial" panose="020B0604020202020204" pitchFamily="34" charset="0"/>
                <a:cs typeface="Arial" panose="020B0604020202020204" pitchFamily="34" charset="0"/>
              </a:rPr>
              <a:t> </a:t>
            </a:r>
          </a:p>
          <a:p>
            <a:pPr algn="l"/>
            <a:r>
              <a:rPr lang="es-CO" sz="1400" dirty="0">
                <a:latin typeface="Arial" panose="020B0604020202020204" pitchFamily="34" charset="0"/>
                <a:cs typeface="Arial" panose="020B0604020202020204" pitchFamily="34" charset="0"/>
              </a:rPr>
              <a:t>El Grupo OET, recomienda:</a:t>
            </a:r>
            <a:r>
              <a:rPr lang="es-CO" sz="1400" b="1" dirty="0">
                <a:latin typeface="Arial" panose="020B0604020202020204" pitchFamily="34" charset="0"/>
                <a:cs typeface="Arial" panose="020B0604020202020204" pitchFamily="34" charset="0"/>
              </a:rPr>
              <a:t> </a:t>
            </a:r>
            <a:endParaRPr lang="es-CO" sz="1400" dirty="0">
              <a:latin typeface="Arial" panose="020B0604020202020204" pitchFamily="34" charset="0"/>
              <a:cs typeface="Arial" panose="020B0604020202020204" pitchFamily="34" charset="0"/>
            </a:endParaRPr>
          </a:p>
          <a:p>
            <a:pPr algn="just"/>
            <a:r>
              <a:rPr lang="es-CO" sz="1400" dirty="0">
                <a:latin typeface="Arial" panose="020B0604020202020204" pitchFamily="34" charset="0"/>
                <a:cs typeface="Arial" panose="020B0604020202020204" pitchFamily="34" charset="0"/>
              </a:rPr>
              <a:t> </a:t>
            </a:r>
          </a:p>
          <a:p>
            <a:pPr marL="285750" lvl="0" indent="-285750" algn="just">
              <a:buFont typeface="Arial" panose="020B0604020202020204" pitchFamily="34" charset="0"/>
              <a:buChar char="•"/>
            </a:pPr>
            <a:r>
              <a:rPr lang="es-CO" sz="1500" dirty="0">
                <a:latin typeface="Arial" panose="020B0604020202020204" pitchFamily="34" charset="0"/>
                <a:cs typeface="Arial" panose="020B0604020202020204" pitchFamily="34" charset="0"/>
              </a:rPr>
              <a:t>Llevar a cabo el proceso de seleccionar y contratar personal de logística, conductor, escolta, operadores de tráfico, validando las centrales de riesgos, verificación de referencias personales, laborales y verificando los documentos en origen y copia.</a:t>
            </a:r>
          </a:p>
          <a:p>
            <a:pPr algn="just"/>
            <a:endParaRPr lang="es-CO" sz="15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CO" sz="1500" dirty="0">
                <a:latin typeface="Arial" panose="020B0604020202020204" pitchFamily="34" charset="0"/>
                <a:cs typeface="Arial" panose="020B0604020202020204" pitchFamily="34" charset="0"/>
              </a:rPr>
              <a:t>Determinar un plan de ruta  por carretera donde se deben especificar tiempos de recorrido, sitios de reporte (puestos de control), lugares de descanso del conductor, parqueaderos, horas autorizadas de tránsito, talleres, entre otros y enfatizar está información con el conductor. </a:t>
            </a:r>
          </a:p>
          <a:p>
            <a:pPr algn="just"/>
            <a:endParaRPr lang="es-CO" sz="15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CO" sz="1500" dirty="0">
                <a:latin typeface="Arial" panose="020B0604020202020204" pitchFamily="34" charset="0"/>
                <a:cs typeface="Arial" panose="020B0604020202020204" pitchFamily="34" charset="0"/>
              </a:rPr>
              <a:t>Establecer claves de seguridad para evitar la fuga de información actualizándolas constantemente, con estas precisando rutas (origen – destino), vías a transitar, zonas de alta peligrosidad.</a:t>
            </a:r>
          </a:p>
          <a:p>
            <a:pPr marL="285750" lvl="0" indent="-285750" algn="just">
              <a:buFont typeface="Arial" panose="020B0604020202020204" pitchFamily="34" charset="0"/>
              <a:buChar char="•"/>
            </a:pPr>
            <a:endParaRPr lang="es-CO" sz="15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CO" sz="1500" dirty="0">
                <a:latin typeface="Arial" panose="020B0604020202020204" pitchFamily="34" charset="0"/>
                <a:cs typeface="Arial" panose="020B0604020202020204" pitchFamily="34" charset="0"/>
              </a:rPr>
              <a:t>Llevar el registros de toda la trazabilidad  de los procesos en un sistema de información que permita evidenciar cada parte de la operación y tener protocolos escritos  </a:t>
            </a:r>
          </a:p>
          <a:p>
            <a:endParaRPr lang="es-CO" dirty="0"/>
          </a:p>
        </p:txBody>
      </p:sp>
      <p:pic>
        <p:nvPicPr>
          <p:cNvPr id="7" name="Imagen 6">
            <a:extLst>
              <a:ext uri="{FF2B5EF4-FFF2-40B4-BE49-F238E27FC236}">
                <a16:creationId xmlns:a16="http://schemas.microsoft.com/office/drawing/2014/main" id="{186BD5A7-13C5-4192-A01A-D88B2D554BFF}"/>
              </a:ext>
            </a:extLst>
          </p:cNvPr>
          <p:cNvPicPr>
            <a:picLocks noChangeAspect="1"/>
          </p:cNvPicPr>
          <p:nvPr/>
        </p:nvPicPr>
        <p:blipFill>
          <a:blip r:embed="rId2"/>
          <a:stretch>
            <a:fillRect/>
          </a:stretch>
        </p:blipFill>
        <p:spPr>
          <a:xfrm>
            <a:off x="5453283" y="905668"/>
            <a:ext cx="2171406" cy="1899982"/>
          </a:xfrm>
          <a:prstGeom prst="rect">
            <a:avLst/>
          </a:prstGeom>
        </p:spPr>
      </p:pic>
    </p:spTree>
    <p:extLst>
      <p:ext uri="{BB962C8B-B14F-4D97-AF65-F5344CB8AC3E}">
        <p14:creationId xmlns:p14="http://schemas.microsoft.com/office/powerpoint/2010/main" val="378634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9C711DE-543C-4D4A-8959-9BA42ADAA6F6}"/>
              </a:ext>
            </a:extLst>
          </p:cNvPr>
          <p:cNvSpPr>
            <a:spLocks noGrp="1"/>
          </p:cNvSpPr>
          <p:nvPr>
            <p:ph type="subTitle" idx="1"/>
          </p:nvPr>
        </p:nvSpPr>
        <p:spPr>
          <a:xfrm>
            <a:off x="1143000" y="1300766"/>
            <a:ext cx="6858000" cy="3957034"/>
          </a:xfrm>
        </p:spPr>
        <p:txBody>
          <a:bodyPr>
            <a:normAutofit/>
          </a:bodyPr>
          <a:lstStyle/>
          <a:p>
            <a:pPr algn="l"/>
            <a:endParaRPr lang="es-CO" sz="13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CO" sz="1300" dirty="0">
                <a:latin typeface="Arial" panose="020B0604020202020204" pitchFamily="34" charset="0"/>
                <a:cs typeface="Arial" panose="020B0604020202020204" pitchFamily="34" charset="0"/>
              </a:rPr>
              <a:t>Delimitar zonas o trayectos con alto riesgo de siniestralidad y a su vez documentarse sobre datos de Policía Nacional y contar con planes de contingencia como escoltas y custodia de apoyo.</a:t>
            </a:r>
          </a:p>
          <a:p>
            <a:pPr marL="285750" indent="-285750" algn="l">
              <a:buFont typeface="Arial" panose="020B0604020202020204" pitchFamily="34" charset="0"/>
              <a:buChar char="•"/>
            </a:pPr>
            <a:endParaRPr lang="es-CO" sz="13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CO" sz="1300" dirty="0">
                <a:latin typeface="Arial" panose="020B0604020202020204" pitchFamily="34" charset="0"/>
                <a:cs typeface="Arial" panose="020B0604020202020204" pitchFamily="34" charset="0"/>
              </a:rPr>
              <a:t>Los parqueaderos donde se dejen los vehículos deben estar autorizados por la empresa de transporte, deben ofrecer garantías de seguridad, tanto para el vehículo como para la carga. No es seguro dejar vehículos en los parqueaderos si no cumplen estos requisitos:</a:t>
            </a:r>
          </a:p>
          <a:p>
            <a:pPr algn="l"/>
            <a:endParaRPr lang="es-CO" sz="1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CO" sz="1300" dirty="0">
                <a:latin typeface="Arial" panose="020B0604020202020204" pitchFamily="34" charset="0"/>
                <a:cs typeface="Arial" panose="020B0604020202020204" pitchFamily="34" charset="0"/>
              </a:rPr>
              <a:t>Contar con un libro de registro donde reportaran hora, fecha de ingreso y salida, placa, nombre del conductor, observaciones de existir. </a:t>
            </a:r>
          </a:p>
          <a:p>
            <a:pPr marL="742950" lvl="1" indent="-285750" algn="just">
              <a:buFont typeface="Wingdings" panose="05000000000000000000" pitchFamily="2" charset="2"/>
              <a:buChar char="ü"/>
            </a:pPr>
            <a:r>
              <a:rPr lang="es-CO" sz="1300" dirty="0">
                <a:latin typeface="Arial" panose="020B0604020202020204" pitchFamily="34" charset="0"/>
                <a:cs typeface="Arial" panose="020B0604020202020204" pitchFamily="34" charset="0"/>
              </a:rPr>
              <a:t>Cuando el vehículo llegue cargado al parqueadero, deben hacerse revisar los sellos y precintos de seguridad en contenedores o carpas. Contar con circuito cerrado de cámaras</a:t>
            </a:r>
          </a:p>
          <a:p>
            <a:pPr marL="742950" lvl="1" indent="-285750" algn="l">
              <a:buFont typeface="Wingdings" panose="05000000000000000000" pitchFamily="2" charset="2"/>
              <a:buChar char="ü"/>
            </a:pPr>
            <a:endParaRPr lang="es-CO" sz="1300" dirty="0">
              <a:latin typeface="Arial" panose="020B0604020202020204" pitchFamily="34" charset="0"/>
              <a:cs typeface="Arial" panose="020B0604020202020204" pitchFamily="34" charset="0"/>
            </a:endParaRPr>
          </a:p>
          <a:p>
            <a:pPr algn="l"/>
            <a:endParaRPr lang="es-CO" dirty="0"/>
          </a:p>
        </p:txBody>
      </p:sp>
      <p:pic>
        <p:nvPicPr>
          <p:cNvPr id="4" name="Imagen 3">
            <a:extLst>
              <a:ext uri="{FF2B5EF4-FFF2-40B4-BE49-F238E27FC236}">
                <a16:creationId xmlns:a16="http://schemas.microsoft.com/office/drawing/2014/main" id="{B175F83B-9CE5-47D7-AB31-39CDF184F3B1}"/>
              </a:ext>
            </a:extLst>
          </p:cNvPr>
          <p:cNvPicPr>
            <a:picLocks noChangeAspect="1"/>
          </p:cNvPicPr>
          <p:nvPr/>
        </p:nvPicPr>
        <p:blipFill>
          <a:blip r:embed="rId2"/>
          <a:stretch>
            <a:fillRect/>
          </a:stretch>
        </p:blipFill>
        <p:spPr>
          <a:xfrm>
            <a:off x="5479494" y="4664834"/>
            <a:ext cx="2016766" cy="1398341"/>
          </a:xfrm>
          <a:prstGeom prst="rect">
            <a:avLst/>
          </a:prstGeom>
        </p:spPr>
      </p:pic>
      <p:pic>
        <p:nvPicPr>
          <p:cNvPr id="5" name="Imagen 4">
            <a:extLst>
              <a:ext uri="{FF2B5EF4-FFF2-40B4-BE49-F238E27FC236}">
                <a16:creationId xmlns:a16="http://schemas.microsoft.com/office/drawing/2014/main" id="{E910007C-D2DE-4335-9CF3-692D1AA3622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78530" y="4675589"/>
            <a:ext cx="2476350" cy="1387585"/>
          </a:xfrm>
          <a:prstGeom prst="rect">
            <a:avLst/>
          </a:prstGeom>
          <a:noFill/>
          <a:ln>
            <a:noFill/>
          </a:ln>
        </p:spPr>
      </p:pic>
    </p:spTree>
    <p:extLst>
      <p:ext uri="{BB962C8B-B14F-4D97-AF65-F5344CB8AC3E}">
        <p14:creationId xmlns:p14="http://schemas.microsoft.com/office/powerpoint/2010/main" val="219473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92202" y="1292026"/>
            <a:ext cx="7398188" cy="2477601"/>
          </a:xfrm>
          <a:prstGeom prst="rect">
            <a:avLst/>
          </a:prstGeom>
          <a:noFill/>
        </p:spPr>
        <p:txBody>
          <a:bodyPr wrap="square" rtlCol="0">
            <a:spAutoFit/>
          </a:bodyPr>
          <a:lstStyle/>
          <a:p>
            <a:pPr lvl="1"/>
            <a:endParaRPr lang="es-CO" sz="13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CO" sz="1300" dirty="0">
                <a:latin typeface="Arial" panose="020B0604020202020204" pitchFamily="34" charset="0"/>
                <a:cs typeface="Arial" panose="020B0604020202020204" pitchFamily="34" charset="0"/>
              </a:rPr>
              <a:t>Se debe contar con perímetro cerrado para la ubicación de los vehículos.</a:t>
            </a:r>
          </a:p>
          <a:p>
            <a:pPr lvl="1"/>
            <a:endParaRPr lang="es-CO" sz="13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s-CO" sz="1300" dirty="0">
                <a:latin typeface="Arial" panose="020B0604020202020204" pitchFamily="34" charset="0"/>
                <a:cs typeface="Arial" panose="020B0604020202020204" pitchFamily="34" charset="0"/>
              </a:rPr>
              <a:t>El parqueadero debe contar con línea telefónica y señal GPRS, para la comunicación por celular.</a:t>
            </a:r>
          </a:p>
          <a:p>
            <a:pPr lvl="0"/>
            <a:endParaRPr lang="es-CO" sz="1300" dirty="0">
              <a:latin typeface="Arial" panose="020B0604020202020204" pitchFamily="34" charset="0"/>
              <a:cs typeface="Arial" panose="020B0604020202020204" pitchFamily="34" charset="0"/>
            </a:endParaRPr>
          </a:p>
          <a:p>
            <a:r>
              <a:rPr lang="es-CO" sz="13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s-CO" sz="1300" dirty="0">
                <a:latin typeface="Arial" panose="020B0604020202020204" pitchFamily="34" charset="0"/>
                <a:cs typeface="Arial" panose="020B0604020202020204" pitchFamily="34" charset="0"/>
              </a:rPr>
              <a:t>Se recomienda en lo posible realizar las movilizaciones de mercancía en vehículos que cuenten con un sistema satelital que permita su ubicación exacta y oportuna durante los recorridos.  La plataforma de seguimiento de GPS debe contar con reportes periódicos, geo cercas y alarmas de control y trazabilidad</a:t>
            </a:r>
            <a:r>
              <a:rPr lang="es-ES_tradnl" sz="1300" dirty="0">
                <a:latin typeface="Arial" panose="020B0604020202020204" pitchFamily="34" charset="0"/>
                <a:ea typeface="Helvetica Light" charset="0"/>
                <a:cs typeface="Arial" panose="020B0604020202020204" pitchFamily="34" charset="0"/>
              </a:rPr>
              <a:t>.</a:t>
            </a:r>
            <a:r>
              <a:rPr lang="es-CO" sz="1300" dirty="0">
                <a:latin typeface="Arial" panose="020B0604020202020204" pitchFamily="34" charset="0"/>
                <a:cs typeface="Arial" panose="020B0604020202020204" pitchFamily="34" charset="0"/>
              </a:rPr>
              <a:t> </a:t>
            </a:r>
            <a:endParaRPr lang="es-ES_tradnl" sz="1300" dirty="0">
              <a:latin typeface="Arial" panose="020B0604020202020204" pitchFamily="34" charset="0"/>
              <a:ea typeface="Helvetica Light" charset="0"/>
              <a:cs typeface="Arial" panose="020B0604020202020204" pitchFamily="34" charset="0"/>
            </a:endParaRPr>
          </a:p>
          <a:p>
            <a:endParaRPr lang="es-ES_tradnl" sz="1200" dirty="0">
              <a:latin typeface="Helvetica Light" charset="0"/>
              <a:ea typeface="Helvetica Light" charset="0"/>
              <a:cs typeface="Helvetica Light" charset="0"/>
            </a:endParaRPr>
          </a:p>
        </p:txBody>
      </p:sp>
      <p:pic>
        <p:nvPicPr>
          <p:cNvPr id="9" name="Imagen 8">
            <a:extLst>
              <a:ext uri="{FF2B5EF4-FFF2-40B4-BE49-F238E27FC236}">
                <a16:creationId xmlns:a16="http://schemas.microsoft.com/office/drawing/2014/main" id="{F3EF785B-C32B-49D1-B61B-33A588708AF9}"/>
              </a:ext>
            </a:extLst>
          </p:cNvPr>
          <p:cNvPicPr>
            <a:picLocks noChangeAspect="1"/>
          </p:cNvPicPr>
          <p:nvPr/>
        </p:nvPicPr>
        <p:blipFill>
          <a:blip r:embed="rId2"/>
          <a:stretch>
            <a:fillRect/>
          </a:stretch>
        </p:blipFill>
        <p:spPr>
          <a:xfrm>
            <a:off x="1451464" y="3805211"/>
            <a:ext cx="3098899" cy="2175982"/>
          </a:xfrm>
          <a:prstGeom prst="rect">
            <a:avLst/>
          </a:prstGeom>
        </p:spPr>
      </p:pic>
      <p:sp>
        <p:nvSpPr>
          <p:cNvPr id="2" name="Rectángulo 1">
            <a:extLst>
              <a:ext uri="{FF2B5EF4-FFF2-40B4-BE49-F238E27FC236}">
                <a16:creationId xmlns:a16="http://schemas.microsoft.com/office/drawing/2014/main" id="{48C8E6A1-B097-4237-84E8-63C71331FA76}"/>
              </a:ext>
            </a:extLst>
          </p:cNvPr>
          <p:cNvSpPr/>
          <p:nvPr/>
        </p:nvSpPr>
        <p:spPr>
          <a:xfrm>
            <a:off x="4593638" y="4364960"/>
            <a:ext cx="3896751" cy="1169551"/>
          </a:xfrm>
          <a:prstGeom prst="rect">
            <a:avLst/>
          </a:prstGeom>
        </p:spPr>
        <p:txBody>
          <a:bodyPr wrap="square">
            <a:spAutoFit/>
          </a:bodyPr>
          <a:lstStyle/>
          <a:p>
            <a:pPr lvl="0" algn="just"/>
            <a:r>
              <a:rPr lang="es-CO" sz="1400" b="1" dirty="0">
                <a:latin typeface="Arial" panose="020B0604020202020204" pitchFamily="34" charset="0"/>
                <a:cs typeface="Arial" panose="020B0604020202020204" pitchFamily="34" charset="0"/>
              </a:rPr>
              <a:t>GRUPO OET </a:t>
            </a:r>
            <a:r>
              <a:rPr lang="es-CO" sz="1400" dirty="0">
                <a:latin typeface="Arial" panose="020B0604020202020204" pitchFamily="34" charset="0"/>
                <a:cs typeface="Arial" panose="020B0604020202020204" pitchFamily="34" charset="0"/>
              </a:rPr>
              <a:t>les ofrece herramientas que permiten minimizar esta modalidad de hurto   y los demás factores de riesgos  que presenta  la cadena de suministro en el transporte terrestre de carga.</a:t>
            </a:r>
          </a:p>
        </p:txBody>
      </p:sp>
    </p:spTree>
    <p:extLst>
      <p:ext uri="{BB962C8B-B14F-4D97-AF65-F5344CB8AC3E}">
        <p14:creationId xmlns:p14="http://schemas.microsoft.com/office/powerpoint/2010/main" val="303036544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558</TotalTime>
  <Words>713</Words>
  <Application>Microsoft Office PowerPoint</Application>
  <PresentationFormat>Carta (216 x 279 mm)</PresentationFormat>
  <Paragraphs>88</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Calibri Light</vt:lpstr>
      <vt:lpstr>Helvetica Light</vt:lpstr>
      <vt:lpstr>Times New Roman</vt:lpstr>
      <vt:lpstr>Wingdings</vt:lpstr>
      <vt:lpstr>Tema de Office</vt:lpstr>
      <vt:lpstr>Piratería terrestre en Colombia                                                          </vt:lpstr>
      <vt:lpstr>Presentación de PowerPoint</vt:lpstr>
      <vt:lpstr>   Ruta  Buenaventura - Bogotá</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Xiomara Benitez</cp:lastModifiedBy>
  <cp:revision>54</cp:revision>
  <dcterms:created xsi:type="dcterms:W3CDTF">2017-11-21T23:56:39Z</dcterms:created>
  <dcterms:modified xsi:type="dcterms:W3CDTF">2017-12-22T16:40:17Z</dcterms:modified>
</cp:coreProperties>
</file>